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931" autoAdjust="0"/>
  </p:normalViewPr>
  <p:slideViewPr>
    <p:cSldViewPr>
      <p:cViewPr varScale="1">
        <p:scale>
          <a:sx n="78" d="100"/>
          <a:sy n="78" d="100"/>
        </p:scale>
        <p:origin x="-26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30F5C-D606-4027-BF5C-B346921FE609}" type="datetimeFigureOut">
              <a:rPr lang="de-DE" smtClean="0"/>
              <a:pPr/>
              <a:t>06.12.2018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9CA38-46D0-4E82-88C7-FD245B3459D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55716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dirty="0" smtClean="0"/>
              <a:t>Ziel: Vorstellen des Bausteines „Perspektivgespräch“ </a:t>
            </a:r>
            <a:r>
              <a:rPr lang="de-DE" dirty="0" err="1" smtClean="0"/>
              <a:t>Jgst</a:t>
            </a:r>
            <a:r>
              <a:rPr lang="de-DE" dirty="0" smtClean="0"/>
              <a:t>.</a:t>
            </a:r>
            <a:r>
              <a:rPr lang="de-DE" baseline="0" dirty="0" smtClean="0"/>
              <a:t> 9 (als Baustein des Überganges SI-&gt;SII);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Bisher bekanntes Modell zur</a:t>
            </a:r>
            <a:r>
              <a:rPr lang="de-DE" baseline="0" dirty="0" smtClean="0"/>
              <a:t> Neuausrichtung der Vertiefungskurse</a:t>
            </a:r>
            <a:r>
              <a:rPr lang="de-DE" dirty="0" smtClean="0"/>
              <a:t> (aus dem AK Oberstufe);</a:t>
            </a:r>
          </a:p>
          <a:p>
            <a:pPr>
              <a:buFontTx/>
              <a:buChar char="-"/>
            </a:pPr>
            <a:r>
              <a:rPr lang="de-DE" dirty="0" smtClean="0"/>
              <a:t>Ziel: verbesserter/sanfter/</a:t>
            </a:r>
            <a:r>
              <a:rPr lang="de-DE" dirty="0" err="1" smtClean="0"/>
              <a:t>begeleiteter</a:t>
            </a:r>
            <a:r>
              <a:rPr lang="de-DE" baseline="0" dirty="0" smtClean="0"/>
              <a:t> Übergang SI-&gt;SII (EF als „echte“ Einführungsphase);</a:t>
            </a:r>
          </a:p>
          <a:p>
            <a:pPr>
              <a:buFontTx/>
              <a:buChar char="-"/>
            </a:pPr>
            <a:r>
              <a:rPr lang="de-DE" baseline="0" dirty="0" smtClean="0"/>
              <a:t>Heute: Informieren über einen Baustein, der in Kürze erstmals erprobt wird: „Perspektivgespräch“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9CA38-46D0-4E82-88C7-FD245B3459D6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4459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dirty="0" smtClean="0"/>
              <a:t>2 Komponenten:</a:t>
            </a:r>
            <a:r>
              <a:rPr lang="de-DE" baseline="0" dirty="0" smtClean="0"/>
              <a:t> KAOA + TMG</a:t>
            </a:r>
          </a:p>
          <a:p>
            <a:pPr>
              <a:buFontTx/>
              <a:buChar char="-"/>
            </a:pPr>
            <a:r>
              <a:rPr lang="de-DE" baseline="0" dirty="0" smtClean="0"/>
              <a:t>KAOA-Beratung (Abschlussvereinbarung) ist obligatorisch; Überlegung: obligatorisches Gespräch um eigene Anliegen/Elemente ergänzen;</a:t>
            </a:r>
            <a:endParaRPr lang="de-DE" dirty="0" smtClean="0"/>
          </a:p>
          <a:p>
            <a:r>
              <a:rPr lang="de-DE" dirty="0" smtClean="0"/>
              <a:t>- Perspektivgespräch</a:t>
            </a:r>
            <a:r>
              <a:rPr lang="de-DE" baseline="0" dirty="0" smtClean="0"/>
              <a:t> zum Abschluss der SI (aber auch zum Übergang in die SII) -&gt; Blick zurück und nach vorne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9CA38-46D0-4E82-88C7-FD245B3459D6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93751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dirty="0" smtClean="0"/>
              <a:t>KAOA –</a:t>
            </a:r>
            <a:r>
              <a:rPr lang="de-DE" baseline="0" dirty="0" smtClean="0"/>
              <a:t> Informationen verteilt von GLE (Rückfragen bitte dort);</a:t>
            </a:r>
          </a:p>
          <a:p>
            <a:pPr>
              <a:buFontTx/>
              <a:buChar char="-"/>
            </a:pPr>
            <a:r>
              <a:rPr lang="de-DE" baseline="0" dirty="0" smtClean="0"/>
              <a:t>Komponenten TMG: </a:t>
            </a:r>
          </a:p>
          <a:p>
            <a:pPr lvl="1">
              <a:buFontTx/>
              <a:buChar char="-"/>
            </a:pPr>
            <a:r>
              <a:rPr lang="de-DE" dirty="0" smtClean="0"/>
              <a:t>Rückblick auf die Schullaufbahn</a:t>
            </a:r>
          </a:p>
          <a:p>
            <a:pPr lvl="1">
              <a:buFontTx/>
              <a:buChar char="-"/>
            </a:pPr>
            <a:r>
              <a:rPr lang="de-DE" dirty="0" smtClean="0"/>
              <a:t>Rückblick auf die Potenzialanalyse</a:t>
            </a:r>
          </a:p>
          <a:p>
            <a:pPr lvl="1">
              <a:buFontTx/>
              <a:buChar char="-"/>
            </a:pPr>
            <a:r>
              <a:rPr lang="de-DE" dirty="0" smtClean="0"/>
              <a:t>Rückblick auf das Praktikum</a:t>
            </a:r>
          </a:p>
          <a:p>
            <a:pPr lvl="1">
              <a:buFontTx/>
              <a:buChar char="-"/>
            </a:pPr>
            <a:r>
              <a:rPr lang="de-DE" dirty="0" smtClean="0"/>
              <a:t>Ziele/Wünsche für die SII</a:t>
            </a:r>
          </a:p>
          <a:p>
            <a:pPr lvl="1">
              <a:buFontTx/>
              <a:buChar char="-"/>
            </a:pPr>
            <a:r>
              <a:rPr lang="de-DE" dirty="0" smtClean="0"/>
              <a:t>Ggf. (Beratungs-)Gespräche (Laufbahn)</a:t>
            </a:r>
          </a:p>
          <a:p>
            <a:pPr lvl="1">
              <a:buFontTx/>
              <a:buChar char="-"/>
            </a:pPr>
            <a:r>
              <a:rPr lang="de-DE" dirty="0" smtClean="0"/>
              <a:t>Ggf. auch: Außerschulisches</a:t>
            </a:r>
          </a:p>
          <a:p>
            <a:pPr>
              <a:buFontTx/>
              <a:buChar char="-"/>
            </a:pPr>
            <a:endParaRPr lang="de-DE" baseline="0" dirty="0" smtClean="0"/>
          </a:p>
          <a:p>
            <a:pPr>
              <a:buFontTx/>
              <a:buChar char="-"/>
            </a:pPr>
            <a:r>
              <a:rPr lang="de-DE" baseline="0" dirty="0" smtClean="0"/>
              <a:t>Gespräche geführt mit Klassenlehrer/-innen (Teams), </a:t>
            </a:r>
            <a:r>
              <a:rPr lang="de-DE" baseline="0" dirty="0" err="1" smtClean="0"/>
              <a:t>StuBos</a:t>
            </a:r>
            <a:r>
              <a:rPr lang="de-DE" baseline="0" dirty="0" smtClean="0"/>
              <a:t> (Kai, </a:t>
            </a:r>
            <a:r>
              <a:rPr lang="de-DE" baseline="0" dirty="0" err="1" smtClean="0"/>
              <a:t>Gle</a:t>
            </a:r>
            <a:r>
              <a:rPr lang="de-DE" baseline="0" dirty="0" smtClean="0"/>
              <a:t>), Beratungslehrer, unterstützt bei Bedarf </a:t>
            </a:r>
            <a:r>
              <a:rPr lang="de-DE" baseline="0" dirty="0" err="1" smtClean="0"/>
              <a:t>Te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Möl</a:t>
            </a:r>
            <a:endParaRPr lang="de-DE" baseline="0" dirty="0" smtClean="0"/>
          </a:p>
          <a:p>
            <a:pPr>
              <a:buFontTx/>
              <a:buChar char="-"/>
            </a:pPr>
            <a:r>
              <a:rPr lang="de-DE" baseline="0" dirty="0" smtClean="0"/>
              <a:t>Gespräche sind/werden vorbereitet (KAOA-Bogen, schulinterner Reflexionsbogen) und folgen einem vorbereiteten (orientierenden) Gesprächsleitfaden;</a:t>
            </a:r>
          </a:p>
          <a:p>
            <a:pPr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9CA38-46D0-4E82-88C7-FD245B3459D6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58906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de-DE" smtClean="0"/>
              <a:t>- L-H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9CA38-46D0-4E82-88C7-FD245B3459D6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21760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FBEE-DCC1-4BC5-A4C0-4F531999A38C}" type="datetimeFigureOut">
              <a:rPr lang="de-DE" smtClean="0"/>
              <a:pPr/>
              <a:t>06.12.2018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C396-1020-4801-8631-31E389A8F74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FBEE-DCC1-4BC5-A4C0-4F531999A38C}" type="datetimeFigureOut">
              <a:rPr lang="de-DE" smtClean="0"/>
              <a:pPr/>
              <a:t>06.12.2018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C396-1020-4801-8631-31E389A8F74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FBEE-DCC1-4BC5-A4C0-4F531999A38C}" type="datetimeFigureOut">
              <a:rPr lang="de-DE" smtClean="0"/>
              <a:pPr/>
              <a:t>06.12.2018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C396-1020-4801-8631-31E389A8F74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FBEE-DCC1-4BC5-A4C0-4F531999A38C}" type="datetimeFigureOut">
              <a:rPr lang="de-DE" smtClean="0"/>
              <a:pPr/>
              <a:t>06.12.2018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C396-1020-4801-8631-31E389A8F74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FBEE-DCC1-4BC5-A4C0-4F531999A38C}" type="datetimeFigureOut">
              <a:rPr lang="de-DE" smtClean="0"/>
              <a:pPr/>
              <a:t>06.12.2018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C396-1020-4801-8631-31E389A8F74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FBEE-DCC1-4BC5-A4C0-4F531999A38C}" type="datetimeFigureOut">
              <a:rPr lang="de-DE" smtClean="0"/>
              <a:pPr/>
              <a:t>06.12.2018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C396-1020-4801-8631-31E389A8F74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FBEE-DCC1-4BC5-A4C0-4F531999A38C}" type="datetimeFigureOut">
              <a:rPr lang="de-DE" smtClean="0"/>
              <a:pPr/>
              <a:t>06.12.2018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C396-1020-4801-8631-31E389A8F74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FBEE-DCC1-4BC5-A4C0-4F531999A38C}" type="datetimeFigureOut">
              <a:rPr lang="de-DE" smtClean="0"/>
              <a:pPr/>
              <a:t>06.12.2018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C396-1020-4801-8631-31E389A8F74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FBEE-DCC1-4BC5-A4C0-4F531999A38C}" type="datetimeFigureOut">
              <a:rPr lang="de-DE" smtClean="0"/>
              <a:pPr/>
              <a:t>06.12.2018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C396-1020-4801-8631-31E389A8F74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FBEE-DCC1-4BC5-A4C0-4F531999A38C}" type="datetimeFigureOut">
              <a:rPr lang="de-DE" smtClean="0"/>
              <a:pPr/>
              <a:t>06.12.2018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C396-1020-4801-8631-31E389A8F74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FBEE-DCC1-4BC5-A4C0-4F531999A38C}" type="datetimeFigureOut">
              <a:rPr lang="de-DE" smtClean="0"/>
              <a:pPr/>
              <a:t>06.12.2018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C396-1020-4801-8631-31E389A8F74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2FBEE-DCC1-4BC5-A4C0-4F531999A38C}" type="datetimeFigureOut">
              <a:rPr lang="de-DE" smtClean="0"/>
              <a:pPr/>
              <a:t>06.12.2018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AC396-1020-4801-8631-31E389A8F74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298937" y="2348880"/>
            <a:ext cx="1536759" cy="1008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Lernzeiten (9.2: fachbezogen)</a:t>
            </a:r>
            <a:endParaRPr lang="de-DE" dirty="0"/>
          </a:p>
        </p:txBody>
      </p:sp>
      <p:sp>
        <p:nvSpPr>
          <p:cNvPr id="7" name="Gestreifter Pfeil nach rechts 6"/>
          <p:cNvSpPr/>
          <p:nvPr/>
        </p:nvSpPr>
        <p:spPr>
          <a:xfrm>
            <a:off x="1907704" y="2636912"/>
            <a:ext cx="1008112" cy="504056"/>
          </a:xfrm>
          <a:prstGeom prst="strip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755576" y="482432"/>
            <a:ext cx="64807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Sek I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2987824" y="1124744"/>
            <a:ext cx="2376264" cy="158417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Vertiefungskurs</a:t>
            </a:r>
          </a:p>
          <a:p>
            <a:pPr algn="ctr"/>
            <a:r>
              <a:rPr lang="de-DE" dirty="0"/>
              <a:t>a</a:t>
            </a:r>
            <a:r>
              <a:rPr lang="de-DE" dirty="0" smtClean="0"/>
              <a:t>ls Förderangebot:</a:t>
            </a:r>
          </a:p>
          <a:p>
            <a:pPr algn="ctr">
              <a:buFontTx/>
              <a:buChar char="-"/>
            </a:pPr>
            <a:r>
              <a:rPr lang="de-DE" dirty="0" smtClean="0"/>
              <a:t>Mathematik</a:t>
            </a:r>
          </a:p>
          <a:p>
            <a:pPr algn="ctr">
              <a:buFontTx/>
              <a:buChar char="-"/>
            </a:pPr>
            <a:r>
              <a:rPr lang="de-DE" dirty="0" smtClean="0"/>
              <a:t>Englisch</a:t>
            </a:r>
          </a:p>
          <a:p>
            <a:pPr algn="ctr">
              <a:buFontTx/>
              <a:buChar char="-"/>
            </a:pPr>
            <a:r>
              <a:rPr lang="de-DE" dirty="0" smtClean="0"/>
              <a:t> (…)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2987824" y="2996952"/>
            <a:ext cx="2376264" cy="17281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Vertiefungskurs</a:t>
            </a:r>
          </a:p>
          <a:p>
            <a:pPr algn="ctr"/>
            <a:r>
              <a:rPr lang="de-DE" dirty="0"/>
              <a:t>a</a:t>
            </a:r>
            <a:r>
              <a:rPr lang="de-DE" dirty="0" smtClean="0"/>
              <a:t>ls </a:t>
            </a:r>
            <a:r>
              <a:rPr lang="de-DE" dirty="0" err="1" smtClean="0"/>
              <a:t>Forderangebot</a:t>
            </a:r>
            <a:r>
              <a:rPr lang="de-DE" dirty="0" smtClean="0"/>
              <a:t>:</a:t>
            </a:r>
          </a:p>
          <a:p>
            <a:pPr algn="ctr"/>
            <a:r>
              <a:rPr lang="de-DE" dirty="0" smtClean="0"/>
              <a:t>- Arbeit an Wettbewerben</a:t>
            </a:r>
          </a:p>
          <a:p>
            <a:pPr algn="ctr">
              <a:buFontTx/>
              <a:buChar char="-"/>
            </a:pPr>
            <a:r>
              <a:rPr lang="de-DE" dirty="0" smtClean="0"/>
              <a:t>Sprachzertifikate</a:t>
            </a:r>
          </a:p>
          <a:p>
            <a:pPr algn="ctr">
              <a:buFontTx/>
              <a:buChar char="-"/>
            </a:pP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971600" y="1268760"/>
            <a:ext cx="1714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Verpflichtende Wahl </a:t>
            </a:r>
          </a:p>
          <a:p>
            <a:r>
              <a:rPr lang="de-DE" sz="1400" dirty="0" smtClean="0"/>
              <a:t>(2 Wochenstunden)</a:t>
            </a:r>
            <a:endParaRPr lang="de-DE" sz="1400" dirty="0"/>
          </a:p>
        </p:txBody>
      </p:sp>
      <p:cxnSp>
        <p:nvCxnSpPr>
          <p:cNvPr id="22" name="Gerade Verbindung mit Pfeil 21"/>
          <p:cNvCxnSpPr/>
          <p:nvPr/>
        </p:nvCxnSpPr>
        <p:spPr>
          <a:xfrm flipV="1">
            <a:off x="1979712" y="1844824"/>
            <a:ext cx="792088" cy="432048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>
            <a:off x="1979712" y="3429000"/>
            <a:ext cx="864096" cy="36004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1907704" y="4005064"/>
            <a:ext cx="793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optional</a:t>
            </a:r>
            <a:endParaRPr lang="de-DE" sz="1400" dirty="0"/>
          </a:p>
        </p:txBody>
      </p:sp>
      <p:sp>
        <p:nvSpPr>
          <p:cNvPr id="28" name="Geschweifte Klammer rechts 27"/>
          <p:cNvSpPr/>
          <p:nvPr/>
        </p:nvSpPr>
        <p:spPr>
          <a:xfrm>
            <a:off x="5385474" y="981016"/>
            <a:ext cx="648072" cy="3816424"/>
          </a:xfrm>
          <a:prstGeom prst="rightBrace">
            <a:avLst/>
          </a:prstGeom>
          <a:ln w="571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/>
          <p:cNvSpPr txBox="1"/>
          <p:nvPr/>
        </p:nvSpPr>
        <p:spPr>
          <a:xfrm>
            <a:off x="6111926" y="1173042"/>
            <a:ext cx="404290" cy="34163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L</a:t>
            </a:r>
          </a:p>
          <a:p>
            <a:r>
              <a:rPr lang="de-DE" dirty="0" smtClean="0"/>
              <a:t>ERN</a:t>
            </a:r>
          </a:p>
          <a:p>
            <a:r>
              <a:rPr lang="de-DE" dirty="0" smtClean="0"/>
              <a:t>(Z</a:t>
            </a:r>
          </a:p>
          <a:p>
            <a:r>
              <a:rPr lang="de-DE" dirty="0" smtClean="0"/>
              <a:t>E</a:t>
            </a:r>
          </a:p>
          <a:p>
            <a:r>
              <a:rPr lang="de-DE" dirty="0" smtClean="0"/>
              <a:t>I</a:t>
            </a:r>
          </a:p>
          <a:p>
            <a:r>
              <a:rPr lang="de-DE" dirty="0" smtClean="0"/>
              <a:t>T)</a:t>
            </a:r>
          </a:p>
          <a:p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4736863" y="494563"/>
            <a:ext cx="1944216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Einführungsphase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6588224" y="27089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7092280" y="2132856"/>
            <a:ext cx="1224136" cy="14773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Fahrt „Haus Neuland“ bei Bielefeld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298937" y="2348880"/>
            <a:ext cx="1536759" cy="1008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Lernzeiten (9.2: fachbezogen)</a:t>
            </a:r>
            <a:endParaRPr lang="de-DE" dirty="0"/>
          </a:p>
        </p:txBody>
      </p:sp>
      <p:sp>
        <p:nvSpPr>
          <p:cNvPr id="7" name="Gestreifter Pfeil nach rechts 6"/>
          <p:cNvSpPr/>
          <p:nvPr/>
        </p:nvSpPr>
        <p:spPr>
          <a:xfrm>
            <a:off x="1907704" y="2636912"/>
            <a:ext cx="1008112" cy="504056"/>
          </a:xfrm>
          <a:prstGeom prst="strip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755576" y="482432"/>
            <a:ext cx="64807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Sek I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2987824" y="1124744"/>
            <a:ext cx="2376264" cy="158417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Vertiefungskurs</a:t>
            </a:r>
          </a:p>
          <a:p>
            <a:pPr algn="ctr"/>
            <a:r>
              <a:rPr lang="de-DE" dirty="0"/>
              <a:t>a</a:t>
            </a:r>
            <a:r>
              <a:rPr lang="de-DE" dirty="0" smtClean="0"/>
              <a:t>ls Förderangebot:</a:t>
            </a:r>
          </a:p>
          <a:p>
            <a:pPr algn="ctr">
              <a:buFontTx/>
              <a:buChar char="-"/>
            </a:pPr>
            <a:r>
              <a:rPr lang="de-DE" dirty="0" smtClean="0"/>
              <a:t>Mathematik</a:t>
            </a:r>
          </a:p>
          <a:p>
            <a:pPr algn="ctr">
              <a:buFontTx/>
              <a:buChar char="-"/>
            </a:pPr>
            <a:r>
              <a:rPr lang="de-DE" dirty="0" smtClean="0"/>
              <a:t>Englisch</a:t>
            </a:r>
          </a:p>
          <a:p>
            <a:pPr algn="ctr">
              <a:buFontTx/>
              <a:buChar char="-"/>
            </a:pPr>
            <a:r>
              <a:rPr lang="de-DE" dirty="0" smtClean="0"/>
              <a:t> (…)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2987824" y="2996952"/>
            <a:ext cx="2376264" cy="17281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Vertiefungskurs</a:t>
            </a:r>
          </a:p>
          <a:p>
            <a:pPr algn="ctr"/>
            <a:r>
              <a:rPr lang="de-DE" dirty="0"/>
              <a:t>a</a:t>
            </a:r>
            <a:r>
              <a:rPr lang="de-DE" dirty="0" smtClean="0"/>
              <a:t>ls </a:t>
            </a:r>
            <a:r>
              <a:rPr lang="de-DE" dirty="0" err="1" smtClean="0"/>
              <a:t>Forderangebot</a:t>
            </a:r>
            <a:r>
              <a:rPr lang="de-DE" dirty="0" smtClean="0"/>
              <a:t>:</a:t>
            </a:r>
          </a:p>
          <a:p>
            <a:pPr algn="ctr"/>
            <a:r>
              <a:rPr lang="de-DE" dirty="0" smtClean="0"/>
              <a:t>- Arbeit an Wettbewerben</a:t>
            </a:r>
          </a:p>
          <a:p>
            <a:pPr algn="ctr">
              <a:buFontTx/>
              <a:buChar char="-"/>
            </a:pPr>
            <a:r>
              <a:rPr lang="de-DE" dirty="0" smtClean="0"/>
              <a:t>Sprachzertifikate</a:t>
            </a:r>
          </a:p>
          <a:p>
            <a:pPr algn="ctr">
              <a:buFontTx/>
              <a:buChar char="-"/>
            </a:pP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971600" y="1268760"/>
            <a:ext cx="1714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Verpflichtende Wahl </a:t>
            </a:r>
          </a:p>
          <a:p>
            <a:r>
              <a:rPr lang="de-DE" sz="1400" dirty="0" smtClean="0"/>
              <a:t>(2 Wochenstunden)</a:t>
            </a:r>
            <a:endParaRPr lang="de-DE" sz="1400" dirty="0"/>
          </a:p>
        </p:txBody>
      </p:sp>
      <p:cxnSp>
        <p:nvCxnSpPr>
          <p:cNvPr id="22" name="Gerade Verbindung mit Pfeil 21"/>
          <p:cNvCxnSpPr/>
          <p:nvPr/>
        </p:nvCxnSpPr>
        <p:spPr>
          <a:xfrm flipV="1">
            <a:off x="1979712" y="1844824"/>
            <a:ext cx="792088" cy="432048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>
            <a:off x="1979712" y="3429000"/>
            <a:ext cx="864096" cy="36004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1907704" y="4005064"/>
            <a:ext cx="793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optional</a:t>
            </a:r>
            <a:endParaRPr lang="de-DE" sz="1400" dirty="0"/>
          </a:p>
        </p:txBody>
      </p:sp>
      <p:sp>
        <p:nvSpPr>
          <p:cNvPr id="28" name="Geschweifte Klammer rechts 27"/>
          <p:cNvSpPr/>
          <p:nvPr/>
        </p:nvSpPr>
        <p:spPr>
          <a:xfrm>
            <a:off x="5385474" y="981016"/>
            <a:ext cx="648072" cy="3816424"/>
          </a:xfrm>
          <a:prstGeom prst="rightBrace">
            <a:avLst/>
          </a:prstGeom>
          <a:ln w="571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/>
          <p:cNvSpPr txBox="1"/>
          <p:nvPr/>
        </p:nvSpPr>
        <p:spPr>
          <a:xfrm>
            <a:off x="4736863" y="494563"/>
            <a:ext cx="1944216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Einführungsphase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6588224" y="27089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7092280" y="2132856"/>
            <a:ext cx="1224136" cy="14773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Fahrt „Haus Neuland“ bei Bielefeld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296633" y="3501008"/>
            <a:ext cx="1536759" cy="1008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Perspektiv-</a:t>
            </a:r>
            <a:r>
              <a:rPr lang="de-DE" dirty="0" err="1" smtClean="0"/>
              <a:t>gespräch</a:t>
            </a:r>
            <a:endParaRPr lang="de-DE" dirty="0" smtClean="0"/>
          </a:p>
          <a:p>
            <a:pPr algn="ctr"/>
            <a:r>
              <a:rPr lang="de-DE" dirty="0" smtClean="0"/>
              <a:t>(KAOA + TMG)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6111926" y="1173042"/>
            <a:ext cx="404290" cy="34163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L</a:t>
            </a:r>
          </a:p>
          <a:p>
            <a:r>
              <a:rPr lang="de-DE" dirty="0" smtClean="0"/>
              <a:t>ERN</a:t>
            </a:r>
          </a:p>
          <a:p>
            <a:r>
              <a:rPr lang="de-DE" dirty="0" smtClean="0"/>
              <a:t>(Z</a:t>
            </a:r>
          </a:p>
          <a:p>
            <a:r>
              <a:rPr lang="de-DE" dirty="0" smtClean="0"/>
              <a:t>E</a:t>
            </a:r>
          </a:p>
          <a:p>
            <a:r>
              <a:rPr lang="de-DE" dirty="0" smtClean="0"/>
              <a:t>I</a:t>
            </a:r>
          </a:p>
          <a:p>
            <a:r>
              <a:rPr lang="de-DE" dirty="0" smtClean="0"/>
              <a:t>T)</a:t>
            </a:r>
          </a:p>
          <a:p>
            <a:r>
              <a:rPr lang="de-DE" dirty="0" smtClean="0"/>
              <a:t>BÜRO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827584" y="2564904"/>
            <a:ext cx="1536759" cy="1008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Perspektiv-</a:t>
            </a:r>
            <a:r>
              <a:rPr lang="de-DE" dirty="0" err="1" smtClean="0"/>
              <a:t>gespräch</a:t>
            </a:r>
            <a:r>
              <a:rPr lang="de-DE" dirty="0" smtClean="0"/>
              <a:t> (KAOA + TMG)</a:t>
            </a:r>
            <a:endParaRPr lang="de-DE" dirty="0"/>
          </a:p>
        </p:txBody>
      </p:sp>
      <p:cxnSp>
        <p:nvCxnSpPr>
          <p:cNvPr id="4" name="Gerade Verbindung mit Pfeil 3"/>
          <p:cNvCxnSpPr/>
          <p:nvPr/>
        </p:nvCxnSpPr>
        <p:spPr>
          <a:xfrm flipV="1">
            <a:off x="2699792" y="1916832"/>
            <a:ext cx="792088" cy="432048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" name="Gerade Verbindung mit Pfeil 4"/>
          <p:cNvCxnSpPr/>
          <p:nvPr/>
        </p:nvCxnSpPr>
        <p:spPr>
          <a:xfrm>
            <a:off x="2699792" y="3645024"/>
            <a:ext cx="864096" cy="36004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3995936" y="1268760"/>
            <a:ext cx="30243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KAOA -&gt; „Abschlussvereinbarung zum Prozess der Berufs- und Studienorientierung – Meine Zwischenbilanz im Rahmen der Landesinitiative „Kein Abschluss ohne Anschluss“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3923928" y="3645024"/>
            <a:ext cx="46085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TMG (Gesprächsgegenstände):-&gt;</a:t>
            </a:r>
          </a:p>
          <a:p>
            <a:pPr>
              <a:buFontTx/>
              <a:buChar char="-"/>
            </a:pPr>
            <a:r>
              <a:rPr lang="de-DE" dirty="0" smtClean="0"/>
              <a:t>Rückblick auf die Schullaufbahn</a:t>
            </a:r>
          </a:p>
          <a:p>
            <a:pPr>
              <a:buFontTx/>
              <a:buChar char="-"/>
            </a:pPr>
            <a:r>
              <a:rPr lang="de-DE" dirty="0" smtClean="0"/>
              <a:t>Rückblick auf die Potenzialanalyse</a:t>
            </a:r>
          </a:p>
          <a:p>
            <a:pPr>
              <a:buFontTx/>
              <a:buChar char="-"/>
            </a:pPr>
            <a:r>
              <a:rPr lang="de-DE" dirty="0" smtClean="0"/>
              <a:t>Rückblick auf das Praktikum</a:t>
            </a:r>
          </a:p>
          <a:p>
            <a:pPr>
              <a:buFontTx/>
              <a:buChar char="-"/>
            </a:pPr>
            <a:r>
              <a:rPr lang="de-DE" dirty="0" smtClean="0"/>
              <a:t>Ziele/Wünsche für die SII</a:t>
            </a:r>
          </a:p>
          <a:p>
            <a:pPr>
              <a:buFontTx/>
              <a:buChar char="-"/>
            </a:pPr>
            <a:r>
              <a:rPr lang="de-DE" dirty="0" smtClean="0"/>
              <a:t>Ggf. (Beratungs-)Gespräche (Laufbahn) -&gt; LUPO-Bar</a:t>
            </a:r>
          </a:p>
          <a:p>
            <a:pPr>
              <a:buFontTx/>
              <a:buChar char="-"/>
            </a:pPr>
            <a:r>
              <a:rPr lang="de-DE" dirty="0" smtClean="0"/>
              <a:t>Ggf. auch: Außerschulisches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827584" y="2564904"/>
            <a:ext cx="1536759" cy="1008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Perspektiv-</a:t>
            </a:r>
            <a:r>
              <a:rPr lang="de-DE" dirty="0" err="1" smtClean="0"/>
              <a:t>gespräch</a:t>
            </a:r>
            <a:r>
              <a:rPr lang="de-DE" dirty="0" smtClean="0"/>
              <a:t> (KAOA + TMG)</a:t>
            </a:r>
            <a:endParaRPr lang="de-DE" dirty="0"/>
          </a:p>
        </p:txBody>
      </p:sp>
      <p:sp>
        <p:nvSpPr>
          <p:cNvPr id="8" name="Gestreifter Pfeil nach rechts 7"/>
          <p:cNvSpPr/>
          <p:nvPr/>
        </p:nvSpPr>
        <p:spPr>
          <a:xfrm>
            <a:off x="2699792" y="2780928"/>
            <a:ext cx="1008112" cy="504056"/>
          </a:xfrm>
          <a:prstGeom prst="strip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851920" y="2132856"/>
            <a:ext cx="4680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de-DE" dirty="0" smtClean="0"/>
              <a:t>Anschreiben und Information der Eltern und </a:t>
            </a:r>
            <a:r>
              <a:rPr lang="de-DE" dirty="0" err="1" smtClean="0"/>
              <a:t>SuS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err="1" smtClean="0"/>
              <a:t>SuS</a:t>
            </a:r>
            <a:r>
              <a:rPr lang="de-DE" dirty="0" smtClean="0"/>
              <a:t> erhalten Reflexionsbögen</a:t>
            </a:r>
          </a:p>
          <a:p>
            <a:pPr>
              <a:buFontTx/>
              <a:buChar char="-"/>
            </a:pPr>
            <a:r>
              <a:rPr lang="de-DE" dirty="0" err="1" smtClean="0"/>
              <a:t>SuS</a:t>
            </a:r>
            <a:r>
              <a:rPr lang="de-DE" dirty="0" smtClean="0"/>
              <a:t> wählen vorab Gesprächspartner, Zuordnung (zentral)</a:t>
            </a:r>
          </a:p>
          <a:p>
            <a:pPr>
              <a:buFontTx/>
              <a:buChar char="-"/>
            </a:pPr>
            <a:r>
              <a:rPr lang="de-DE" dirty="0" smtClean="0"/>
              <a:t>Datum: 02.05.2017</a:t>
            </a:r>
          </a:p>
          <a:p>
            <a:pPr>
              <a:buFontTx/>
              <a:buChar char="-"/>
            </a:pPr>
            <a:r>
              <a:rPr lang="de-DE" dirty="0" err="1" smtClean="0"/>
              <a:t>Jgst</a:t>
            </a:r>
            <a:r>
              <a:rPr lang="de-DE" dirty="0" smtClean="0"/>
              <a:t>. 9 unterrichtsfrei (Studientag)</a:t>
            </a:r>
          </a:p>
          <a:p>
            <a:pPr>
              <a:buFontTx/>
              <a:buChar char="-"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405</Words>
  <Application>Microsoft Office PowerPoint</Application>
  <PresentationFormat>Bildschirmpräsentation (4:3)</PresentationFormat>
  <Paragraphs>88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Folie 1</vt:lpstr>
      <vt:lpstr>Folie 2</vt:lpstr>
      <vt:lpstr>Folie 3</vt:lpstr>
      <vt:lpstr>Folie 4</vt:lpstr>
    </vt:vector>
  </TitlesOfParts>
  <Company>Stadt Oelde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umoellmann</dc:creator>
  <cp:lastModifiedBy>cpelster</cp:lastModifiedBy>
  <cp:revision>36</cp:revision>
  <dcterms:created xsi:type="dcterms:W3CDTF">2017-03-10T13:07:59Z</dcterms:created>
  <dcterms:modified xsi:type="dcterms:W3CDTF">2018-12-06T11:00:01Z</dcterms:modified>
</cp:coreProperties>
</file>